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689" r:id="rId3"/>
  </p:sldMasterIdLst>
  <p:sldIdLst>
    <p:sldId id="256" r:id="rId4"/>
    <p:sldId id="263" r:id="rId5"/>
    <p:sldId id="257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4" r:id="rId30"/>
    <p:sldId id="285" r:id="rId31"/>
    <p:sldId id="286" r:id="rId32"/>
    <p:sldId id="287" r:id="rId33"/>
    <p:sldId id="289" r:id="rId34"/>
    <p:sldId id="29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06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9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35915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832" y="3118105"/>
            <a:ext cx="10375392" cy="1470025"/>
          </a:xfr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2359152"/>
            <a:ext cx="10948416" cy="685800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40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257432" cy="4525963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42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5400000">
            <a:off x="7182612" y="2048256"/>
            <a:ext cx="6519672" cy="2414016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8737600" y="6135624"/>
            <a:ext cx="1316736" cy="72237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1474908" y="1379355"/>
            <a:ext cx="719328" cy="1463040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11472672" y="0"/>
            <a:ext cx="719328" cy="18288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231136" cy="585216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436864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5318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2"/>
            <a:ext cx="12192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42723" y="64772"/>
            <a:ext cx="10380133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334434" y="765175"/>
            <a:ext cx="11523133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1930239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40"/>
          <p:cNvSpPr>
            <a:spLocks noChangeArrowheads="1"/>
          </p:cNvSpPr>
          <p:nvPr userDrawn="1"/>
        </p:nvSpPr>
        <p:spPr bwMode="invGray">
          <a:xfrm>
            <a:off x="0" y="1192"/>
            <a:ext cx="12192000" cy="617311"/>
          </a:xfrm>
          <a:prstGeom prst="rect">
            <a:avLst/>
          </a:prstGeom>
          <a:solidFill>
            <a:srgbClr val="598377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제목 9"/>
          <p:cNvSpPr>
            <a:spLocks noGrp="1"/>
          </p:cNvSpPr>
          <p:nvPr>
            <p:ph type="title"/>
          </p:nvPr>
        </p:nvSpPr>
        <p:spPr>
          <a:xfrm>
            <a:off x="142723" y="64772"/>
            <a:ext cx="10380133" cy="474662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 spc="-100" baseline="0">
                <a:solidFill>
                  <a:srgbClr val="598377"/>
                </a:solidFill>
                <a:effectLst>
                  <a:glow>
                    <a:schemeClr val="tx1"/>
                  </a:glo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Rectangle 18"/>
          <p:cNvSpPr>
            <a:spLocks noChangeArrowheads="1"/>
          </p:cNvSpPr>
          <p:nvPr userDrawn="1"/>
        </p:nvSpPr>
        <p:spPr bwMode="auto">
          <a:xfrm>
            <a:off x="10810241" y="6605588"/>
            <a:ext cx="1352721" cy="214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DB67DEF-9DDF-48EA-B298-FF150FB45091}" type="slidenum">
              <a:rPr kumimoji="0" lang="ko-KR" altLang="en-US" sz="1200" b="1" i="0" u="none" strike="noStrike" kern="1200" cap="none" spc="0" normalizeH="0" baseline="0" noProof="0">
                <a:ln>
                  <a:noFill/>
                </a:ln>
                <a:solidFill>
                  <a:srgbClr val="5983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598377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/74</a:t>
            </a:r>
          </a:p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598377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0"/>
          </p:nvPr>
        </p:nvSpPr>
        <p:spPr>
          <a:xfrm>
            <a:off x="334434" y="765175"/>
            <a:ext cx="11523133" cy="5543550"/>
          </a:xfrm>
        </p:spPr>
        <p:txBody>
          <a:bodyPr/>
          <a:lstStyle>
            <a:lvl1pPr marL="342900" indent="-34290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n"/>
              <a:defRPr sz="2000" b="1"/>
            </a:lvl1pPr>
            <a:lvl2pPr marL="742950" indent="-285750"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2573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Font typeface="맑은 고딕" panose="020B0503020000020004" pitchFamily="50" charset="-127"/>
              <a:buChar char="－"/>
              <a:defRPr sz="1600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3620559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7938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1728" y="3044952"/>
            <a:ext cx="6254496" cy="74066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 bwMode="gray">
          <a:xfrm>
            <a:off x="10948416" y="2788920"/>
            <a:ext cx="1243584" cy="1005840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2130552"/>
            <a:ext cx="11277600" cy="91440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3328416" y="0"/>
            <a:ext cx="2279904" cy="235915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718560" cy="2670048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3813048"/>
            <a:ext cx="10363200" cy="1143000"/>
          </a:xfr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71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802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4488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09600" y="1627632"/>
            <a:ext cx="5386917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286000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6193368" y="1627632"/>
            <a:ext cx="5389033" cy="639762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lang="en-US" sz="2400" b="1" kern="1200" cap="none" spc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286000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079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11072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gray">
          <a:xfrm>
            <a:off x="0" y="6501384"/>
            <a:ext cx="12192000" cy="356616"/>
          </a:xfrm>
          <a:prstGeom prst="rect">
            <a:avLst/>
          </a:prstGeom>
          <a:solidFill>
            <a:schemeClr val="accent6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2" name="Rectangle 11"/>
          <p:cNvSpPr/>
          <p:nvPr/>
        </p:nvSpPr>
        <p:spPr bwMode="gray">
          <a:xfrm>
            <a:off x="0" y="0"/>
            <a:ext cx="12192000" cy="301752"/>
          </a:xfrm>
          <a:prstGeom prst="rect">
            <a:avLst/>
          </a:pr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 bwMode="gray">
          <a:xfrm>
            <a:off x="0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 bwMode="gray">
          <a:xfrm>
            <a:off x="0" y="0"/>
            <a:ext cx="3243072" cy="530352"/>
          </a:xfrm>
          <a:prstGeom prst="rect">
            <a:avLst/>
          </a:prstGeom>
          <a:solidFill>
            <a:schemeClr val="accent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Rectangle 14"/>
          <p:cNvSpPr/>
          <p:nvPr/>
        </p:nvSpPr>
        <p:spPr bwMode="gray">
          <a:xfrm>
            <a:off x="1901952" y="0"/>
            <a:ext cx="2097024" cy="438912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6" name="Rectangle 15"/>
          <p:cNvSpPr/>
          <p:nvPr/>
        </p:nvSpPr>
        <p:spPr bwMode="gray">
          <a:xfrm>
            <a:off x="11789664" y="0"/>
            <a:ext cx="402336" cy="6858000"/>
          </a:xfrm>
          <a:prstGeom prst="rect">
            <a:avLst/>
          </a:prstGeom>
          <a:solidFill>
            <a:srgbClr val="9BBB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7858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548640"/>
            <a:ext cx="10265664" cy="93268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07936" y="1645920"/>
            <a:ext cx="3755136" cy="44805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</a:pPr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645920"/>
            <a:ext cx="6400800" cy="44805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01824" y="658368"/>
            <a:ext cx="7315200" cy="822960"/>
          </a:xfr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2800" b="1" kern="1200" smtClean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2389632" y="1618488"/>
            <a:ext cx="7315200" cy="3639312"/>
          </a:xfrm>
          <a:solidFill>
            <a:srgbClr val="F8F8F8"/>
          </a:solidFill>
          <a:ln w="76200" cmpd="sng">
            <a:solidFill>
              <a:srgbClr val="FFFF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 pitchFamily="18" charset="2"/>
              <a:buNone/>
              <a:defRPr lang="en-US" sz="3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632" y="5413248"/>
            <a:ext cx="7315200" cy="98755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173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0" y="402336"/>
            <a:ext cx="11582400" cy="1097280"/>
          </a:xfrm>
          <a:prstGeom prst="rect">
            <a:avLst/>
          </a:prstGeom>
          <a:solidFill>
            <a:schemeClr val="tx2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Rectangle 7"/>
          <p:cNvSpPr/>
          <p:nvPr/>
        </p:nvSpPr>
        <p:spPr bwMode="gray">
          <a:xfrm>
            <a:off x="10887456" y="996696"/>
            <a:ext cx="1304544" cy="896112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/>
        </p:nvSpPr>
        <p:spPr bwMode="gray">
          <a:xfrm>
            <a:off x="2377440" y="0"/>
            <a:ext cx="2596896" cy="539496"/>
          </a:xfrm>
          <a:prstGeom prst="rect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 bwMode="gray">
          <a:xfrm>
            <a:off x="0" y="0"/>
            <a:ext cx="3243072" cy="53949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9496"/>
            <a:ext cx="10972800" cy="9601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54EE8B-F97A-4101-A365-E4733995BA12}" type="datetimeFigureOut">
              <a:rPr lang="ko-KR" altLang="en-US" smtClean="0"/>
              <a:t>2020-03-12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7264" y="6537960"/>
            <a:ext cx="3860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69536" y="6537960"/>
            <a:ext cx="2844800" cy="2468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0DDC1-E05D-4324-9788-2AFF135EF2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40492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Clr>
          <a:schemeClr val="accent1"/>
        </a:buClr>
        <a:buSzPct val="90000"/>
        <a:buFont typeface="Wingdings 3" pitchFamily="18" charset="2"/>
        <a:buChar char="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Clr>
          <a:schemeClr val="accent2"/>
        </a:buClr>
        <a:buSzPct val="90000"/>
        <a:buFont typeface="Wingdings 3" pitchFamily="18" charset="2"/>
        <a:buChar char="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accent3"/>
        </a:buClr>
        <a:buSzPct val="90000"/>
        <a:buFont typeface="Wingdings 3" pitchFamily="18" charset="2"/>
        <a:buChar char="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accent4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accent5"/>
        </a:buClr>
        <a:buSzPct val="90000"/>
        <a:buFont typeface="Wingdings 3" pitchFamily="18" charset="2"/>
        <a:buChar char="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184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F5868-F4BD-402D-95F3-DA4C97EFFE9B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2020-03-12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15E75-2E1C-4E64-BE6D-2F1A573E4C5C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68984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visualstudio.microsoft.com/k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제</a:t>
            </a:r>
            <a:r>
              <a:rPr lang="en-US" altLang="ko-KR" dirty="0" smtClean="0"/>
              <a:t>1</a:t>
            </a:r>
            <a:r>
              <a:rPr lang="ko-KR" altLang="en-US" dirty="0" smtClean="0"/>
              <a:t>장 </a:t>
            </a:r>
            <a:r>
              <a:rPr lang="en-US" altLang="ko-KR" dirty="0" smtClean="0"/>
              <a:t>C</a:t>
            </a:r>
            <a:r>
              <a:rPr lang="ko-KR" altLang="en-US" dirty="0" smtClean="0"/>
              <a:t>프로그램 시작하기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6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설치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947790"/>
          </a:xfrm>
        </p:spPr>
        <p:txBody>
          <a:bodyPr>
            <a:normAutofit/>
          </a:bodyPr>
          <a:lstStyle/>
          <a:p>
            <a:r>
              <a:rPr lang="ko-KR" altLang="en-US" sz="2000" b="1" dirty="0">
                <a:latin typeface="+mn-ea"/>
              </a:rPr>
              <a:t>다운로드 </a:t>
            </a:r>
            <a:r>
              <a:rPr lang="ko-KR" altLang="en-US" sz="2000" b="1" dirty="0" smtClean="0">
                <a:latin typeface="+mn-ea"/>
              </a:rPr>
              <a:t>사이트</a:t>
            </a:r>
            <a:endParaRPr lang="en-US" altLang="ko-KR" sz="2000" b="1" dirty="0" smtClean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  <a:hlinkClick r:id="rId2"/>
              </a:rPr>
              <a:t>https</a:t>
            </a:r>
            <a:r>
              <a:rPr lang="en-US" altLang="ko-KR" sz="2000" dirty="0">
                <a:latin typeface="+mn-ea"/>
                <a:hlinkClick r:id="rId2"/>
              </a:rPr>
              <a:t>://visualstudio.microsoft.com/ko/</a:t>
            </a:r>
            <a:r>
              <a:rPr lang="en-US" altLang="ko-KR" sz="2000" dirty="0">
                <a:latin typeface="+mn-ea"/>
              </a:rPr>
              <a:t> </a:t>
            </a:r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86241F1-960B-44DD-851A-00193CA0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964" y="2527444"/>
            <a:ext cx="5419193" cy="389781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88F923F-825F-490B-BEE5-BC3CBCD9EA98}"/>
              </a:ext>
            </a:extLst>
          </p:cNvPr>
          <p:cNvSpPr/>
          <p:nvPr/>
        </p:nvSpPr>
        <p:spPr>
          <a:xfrm>
            <a:off x="1814263" y="5808080"/>
            <a:ext cx="1456005" cy="265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119996" y="3798430"/>
            <a:ext cx="432522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[</a:t>
            </a:r>
            <a:r>
              <a:rPr lang="ko-KR" altLang="en-US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자세한 설치 과정은 교재를 참고하세요</a:t>
            </a:r>
            <a:r>
              <a:rPr lang="en-US" altLang="ko-KR" b="1" dirty="0" smtClean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</a:rPr>
              <a:t>.]</a:t>
            </a:r>
            <a:endParaRPr lang="ko-KR" altLang="en-US" b="1" dirty="0">
              <a:ln>
                <a:solidFill>
                  <a:schemeClr val="bg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2048" y="6240595"/>
            <a:ext cx="2664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[Community 2019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설치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]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489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F8E86F7-0025-4851-88DC-A7E981C9D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871" y="1605664"/>
            <a:ext cx="7776864" cy="23115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1319139" y="1159445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 err="1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비주얼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스튜디오 설치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7501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1771202" y="908720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워크로드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]-[C++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를 사용한 데스크톱 개발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클릭하여 체크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46704" y="1340767"/>
            <a:ext cx="8374596" cy="4710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39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908720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03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개별 구성요소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코드 도구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도움말 </a:t>
              </a:r>
              <a:r>
                <a:rPr lang="ko-KR" altLang="en-US" dirty="0" err="1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뷰어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클릭하여 </a:t>
              </a:r>
              <a:r>
                <a:rPr lang="ko-KR" altLang="en-US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체크</a:t>
              </a:r>
              <a:r>
                <a:rPr lang="en-US" altLang="ko-KR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생략가능</a:t>
              </a:r>
              <a:r>
                <a:rPr lang="en-US" altLang="ko-KR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3556" y="1423635"/>
            <a:ext cx="8035365" cy="4514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3998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설치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908720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04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 err="1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언어팩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영어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클릭하여 </a:t>
              </a:r>
              <a:r>
                <a:rPr lang="ko-KR" altLang="en-US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선택하기 </a:t>
              </a:r>
              <a:r>
                <a:rPr lang="en-US" altLang="ko-KR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(</a:t>
              </a:r>
              <a:r>
                <a:rPr lang="ko-KR" altLang="en-US" dirty="0" err="1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생략가능</a:t>
              </a:r>
              <a:r>
                <a:rPr lang="en-US" altLang="ko-KR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)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03558" y="1436569"/>
            <a:ext cx="8257399" cy="462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69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스튜디오 </a:t>
            </a:r>
            <a:r>
              <a:rPr lang="ko-KR" altLang="en-US" dirty="0" smtClean="0"/>
              <a:t>설치 및 시작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1345850" y="975224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05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나중에 로그인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개발 설정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을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‘Visual C++’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로 선택하고 색 테마 선택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5850" y="1511385"/>
            <a:ext cx="7501600" cy="440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603" y="1399956"/>
            <a:ext cx="2142505" cy="35989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6053" y="5077328"/>
            <a:ext cx="2393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rgbClr val="FF0000"/>
                </a:solidFill>
              </a:rPr>
              <a:t>[</a:t>
            </a:r>
            <a:r>
              <a:rPr lang="ko-KR" altLang="en-US" sz="1400" dirty="0" smtClean="0">
                <a:solidFill>
                  <a:srgbClr val="FF0000"/>
                </a:solidFill>
              </a:rPr>
              <a:t>시작</a:t>
            </a:r>
            <a:r>
              <a:rPr lang="en-US" altLang="ko-KR" sz="1400" dirty="0" smtClean="0">
                <a:solidFill>
                  <a:srgbClr val="FF0000"/>
                </a:solidFill>
              </a:rPr>
              <a:t>]</a:t>
            </a:r>
            <a:r>
              <a:rPr lang="ko-KR" altLang="en-US" sz="1400" dirty="0" smtClean="0">
                <a:solidFill>
                  <a:srgbClr val="FF0000"/>
                </a:solidFill>
              </a:rPr>
              <a:t>메뉴에서 선택해도 됨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584575" y="2244436"/>
            <a:ext cx="1587730" cy="357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824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새 프로젝트 만들기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933416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화면에서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새 프로젝트 만들기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클릭</a:t>
              </a:r>
            </a:p>
          </p:txBody>
        </p:sp>
      </p:grp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8056" y="1629069"/>
            <a:ext cx="8444323" cy="4512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43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[Windows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데스크톱 마법사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선택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DB9903C-FC95-4B0D-89BF-36DD017B4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3" y="1228613"/>
            <a:ext cx="7704335" cy="515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74A1E3-E528-4997-A445-6CF7FC659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60" y="1207201"/>
            <a:ext cx="7621687" cy="51021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03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이름 입력 후 저장위치 지정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940233" y="3323717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</a:rPr>
              <a:t>파일이 저장될 </a:t>
            </a:r>
            <a:r>
              <a:rPr lang="ko-KR" altLang="en-US" sz="1400" dirty="0" smtClean="0">
                <a:solidFill>
                  <a:srgbClr val="FF0000"/>
                </a:solidFill>
              </a:rPr>
              <a:t>폴더 선택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1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CD9EC0-9C12-451C-AFD2-A4C7E4D15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0066" y="1206912"/>
            <a:ext cx="4912202" cy="38062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04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콘솔 애플리케이션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빈 프로젝트 선택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3878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순서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프로그램과 프로그래밍의 구분</a:t>
            </a:r>
            <a:endParaRPr lang="en-US" altLang="ko-KR" dirty="0" smtClean="0"/>
          </a:p>
          <a:p>
            <a:r>
              <a:rPr lang="ko-KR" altLang="en-US" dirty="0" smtClean="0"/>
              <a:t>프로그램 언어의 종류</a:t>
            </a:r>
            <a:endParaRPr lang="en-US" altLang="ko-KR" dirty="0" smtClean="0"/>
          </a:p>
          <a:p>
            <a:r>
              <a:rPr lang="en-US" altLang="ko-KR" dirty="0" smtClean="0"/>
              <a:t>C</a:t>
            </a:r>
            <a:r>
              <a:rPr lang="ko-KR" altLang="en-US" dirty="0" smtClean="0"/>
              <a:t>언어의 유래와 특징</a:t>
            </a:r>
            <a:endParaRPr lang="en-US" altLang="ko-KR" dirty="0" smtClean="0"/>
          </a:p>
          <a:p>
            <a:r>
              <a:rPr lang="ko-KR" altLang="en-US" dirty="0" smtClean="0"/>
              <a:t>컴파일과 링크의 구분</a:t>
            </a:r>
            <a:endParaRPr lang="en-US" altLang="ko-KR" dirty="0" smtClean="0"/>
          </a:p>
          <a:p>
            <a:r>
              <a:rPr lang="ko-KR" altLang="en-US" dirty="0" smtClean="0"/>
              <a:t>컴파일러의 종류</a:t>
            </a:r>
            <a:endParaRPr lang="en-US" altLang="ko-KR" dirty="0" smtClean="0"/>
          </a:p>
          <a:p>
            <a:r>
              <a:rPr lang="ko-KR" altLang="en-US" dirty="0" smtClean="0"/>
              <a:t>비주얼스튜디오 설치 및 실행</a:t>
            </a:r>
            <a:endParaRPr lang="en-US" altLang="ko-KR" dirty="0" smtClean="0"/>
          </a:p>
          <a:p>
            <a:r>
              <a:rPr lang="ko-KR" altLang="en-US" dirty="0" smtClean="0"/>
              <a:t>수행 과제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22507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5A575D3-947B-4481-BDA3-B3DEE9368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2" y="1214525"/>
            <a:ext cx="8093764" cy="48607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05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소스 파일 만들기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296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06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Visual C++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 C++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파일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(.</a:t>
              </a:r>
              <a:r>
                <a:rPr lang="en-US" altLang="ko-KR" dirty="0" err="1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cpp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) 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파일 이름 입력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 &lt;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추가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&gt;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클릭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C94A7B5-7097-4FF8-A0CB-AD4764A889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693" y="1216959"/>
            <a:ext cx="8154872" cy="45162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92140" y="4547062"/>
            <a:ext cx="2395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>
                <a:solidFill>
                  <a:srgbClr val="FF0000"/>
                </a:solidFill>
              </a:rPr>
              <a:t>확장자</a:t>
            </a:r>
            <a:r>
              <a:rPr lang="ko-KR" altLang="en-US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>
                <a:solidFill>
                  <a:srgbClr val="FF0000"/>
                </a:solidFill>
              </a:rPr>
              <a:t>.c </a:t>
            </a:r>
            <a:r>
              <a:rPr lang="ko-KR" altLang="en-US" sz="1400" dirty="0" smtClean="0">
                <a:solidFill>
                  <a:srgbClr val="FF0000"/>
                </a:solidFill>
              </a:rPr>
              <a:t>를 반드시 쓰세요</a:t>
            </a:r>
            <a:r>
              <a:rPr lang="en-US" altLang="ko-KR" sz="1400" dirty="0" smtClean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6106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02CBC1-FD7C-4126-B65D-0E40DDF847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304" y="1232476"/>
            <a:ext cx="8038251" cy="482737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1047154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07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소스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코드 입력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991005" y="3646165"/>
            <a:ext cx="380585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dirty="0"/>
              <a:t>#include &lt;</a:t>
            </a:r>
            <a:r>
              <a:rPr lang="en-US" altLang="ko-KR" dirty="0" err="1"/>
              <a:t>stdio.h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  <a:p>
            <a:r>
              <a:rPr lang="en-US" altLang="ko-KR" dirty="0" err="1"/>
              <a:t>int</a:t>
            </a:r>
            <a:r>
              <a:rPr lang="en-US" altLang="ko-KR" dirty="0"/>
              <a:t> main(void)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 smtClean="0"/>
              <a:t>    </a:t>
            </a:r>
            <a:r>
              <a:rPr lang="en-US" altLang="ko-KR" dirty="0" err="1" smtClean="0"/>
              <a:t>printf</a:t>
            </a:r>
            <a:r>
              <a:rPr lang="en-US" altLang="ko-KR" dirty="0"/>
              <a:t>("C</a:t>
            </a:r>
            <a:r>
              <a:rPr lang="ko-KR" altLang="en-US" dirty="0"/>
              <a:t>언어와 첫만남입니다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942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3F86813-1634-4AAE-9D8D-80BD0234E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1" y="1246792"/>
            <a:ext cx="8064896" cy="48478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08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실행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[Ctrl]+[F5]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869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09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콘솔창에서 실행결과 화면 출력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DE2CCC7-2EB7-4F53-A577-BD77084B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40" y="1277651"/>
            <a:ext cx="6042592" cy="1479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24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E4D1156-7D56-4DB8-9AE8-155FE7063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396" y="1221826"/>
            <a:ext cx="7691621" cy="45114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1321475" y="836712"/>
            <a:ext cx="9285565" cy="425774"/>
            <a:chOff x="271547" y="1356740"/>
            <a:chExt cx="9285565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10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7" y="1356740"/>
              <a:ext cx="8899885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 err="1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콘솔창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 닫기 설정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en-US" altLang="ko-KR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디버깅</a:t>
              </a:r>
              <a:r>
                <a:rPr lang="en-US" altLang="ko-KR" sz="1700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sz="1700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옵션</a:t>
              </a:r>
              <a:r>
                <a:rPr lang="en-US" altLang="ko-KR" sz="1700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일반</a:t>
              </a:r>
              <a:r>
                <a:rPr lang="en-US" altLang="ko-KR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디버깅이 중지되면 자동으로 콘솔 닫기</a:t>
              </a:r>
              <a:r>
                <a:rPr lang="en-US" altLang="ko-KR" sz="1700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endParaRPr lang="ko-KR" altLang="en-US" sz="1700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0301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새 프로젝트 만들기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32D1B75F-C47C-45B7-854A-189495E31D03}"/>
              </a:ext>
            </a:extLst>
          </p:cNvPr>
          <p:cNvGrpSpPr/>
          <p:nvPr/>
        </p:nvGrpSpPr>
        <p:grpSpPr>
          <a:xfrm>
            <a:off x="2028056" y="836712"/>
            <a:ext cx="8332901" cy="425774"/>
            <a:chOff x="271547" y="1356740"/>
            <a:chExt cx="8332901" cy="42577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EBE5E6-1389-44DF-8E18-38E72B39469D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11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CA8ED5-612B-4119-B14D-F000138841D3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다시 실행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[Ctrl]+[F5]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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  <a:sym typeface="Wingdings" panose="05000000000000000000" pitchFamily="2" charset="2"/>
                </a:rPr>
                <a:t>명령 프롬프트 창에 실행결과 출력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9DE2CCC7-2EB7-4F53-A577-BD77084BB6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640" y="1271773"/>
            <a:ext cx="6042592" cy="14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8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F9D362E-A881-4A89-B92E-8EF30B119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358966"/>
            <a:ext cx="7632848" cy="4606842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C23EB08-8133-4B98-A5A4-F7E5E6ED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42" y="64772"/>
            <a:ext cx="7785100" cy="474662"/>
          </a:xfrm>
        </p:spPr>
        <p:txBody>
          <a:bodyPr/>
          <a:lstStyle/>
          <a:p>
            <a:r>
              <a:rPr lang="ko-KR" altLang="en-US" dirty="0" smtClean="0"/>
              <a:t>솔루션 </a:t>
            </a:r>
            <a:r>
              <a:rPr lang="ko-KR" altLang="en-US" dirty="0"/>
              <a:t>닫기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44DCCF-7D46-40BB-9E46-ED61E3ED394B}"/>
              </a:ext>
            </a:extLst>
          </p:cNvPr>
          <p:cNvGrpSpPr/>
          <p:nvPr/>
        </p:nvGrpSpPr>
        <p:grpSpPr>
          <a:xfrm>
            <a:off x="1703513" y="836712"/>
            <a:ext cx="8332901" cy="425774"/>
            <a:chOff x="271547" y="1356740"/>
            <a:chExt cx="8332901" cy="425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1962E2-BBEA-4E68-A61E-713CE93CE33F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&gt;&gt;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DA0A6-0E7D-4364-B4B3-ADABD68E35FB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솔루션 닫기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솔루션 닫기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87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0EADE27-359E-4F1F-8C51-BF433C87E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836" y="1318414"/>
            <a:ext cx="7411416" cy="484689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6C23EB08-8133-4B98-A5A4-F7E5E6ED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42" y="64772"/>
            <a:ext cx="7785100" cy="474662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불러오기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F5E6441-7A62-4389-BA84-5A61A32DF1B8}"/>
              </a:ext>
            </a:extLst>
          </p:cNvPr>
          <p:cNvGrpSpPr/>
          <p:nvPr/>
        </p:nvGrpSpPr>
        <p:grpSpPr>
          <a:xfrm>
            <a:off x="1703513" y="836712"/>
            <a:ext cx="8745659" cy="425774"/>
            <a:chOff x="179512" y="836712"/>
            <a:chExt cx="8745659" cy="425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1962E2-BBEA-4E68-A61E-713CE93CE33F}"/>
                </a:ext>
              </a:extLst>
            </p:cNvPr>
            <p:cNvSpPr txBox="1"/>
            <p:nvPr/>
          </p:nvSpPr>
          <p:spPr>
            <a:xfrm>
              <a:off x="179512" y="837754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01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DA0A6-0E7D-4364-B4B3-ADABD68E35FB}"/>
                </a:ext>
              </a:extLst>
            </p:cNvPr>
            <p:cNvSpPr txBox="1"/>
            <p:nvPr/>
          </p:nvSpPr>
          <p:spPr>
            <a:xfrm>
              <a:off x="565192" y="836712"/>
              <a:ext cx="835997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또는 솔루션 열기 선택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메뉴는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파일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열기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]-[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/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솔루션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]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577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C23EB08-8133-4B98-A5A4-F7E5E6ED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42" y="64772"/>
            <a:ext cx="7785100" cy="474662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불러오기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44DCCF-7D46-40BB-9E46-ED61E3ED394B}"/>
              </a:ext>
            </a:extLst>
          </p:cNvPr>
          <p:cNvGrpSpPr/>
          <p:nvPr/>
        </p:nvGrpSpPr>
        <p:grpSpPr>
          <a:xfrm>
            <a:off x="1703513" y="836712"/>
            <a:ext cx="8332901" cy="425774"/>
            <a:chOff x="271547" y="1356740"/>
            <a:chExt cx="8332901" cy="425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1962E2-BBEA-4E68-A61E-713CE93CE33F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02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DA0A6-0E7D-4364-B4B3-ADABD68E35FB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프로젝트 열기 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: </a:t>
              </a:r>
              <a:r>
                <a:rPr lang="en-US" altLang="ko-KR" dirty="0" smtClean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2020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년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1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학기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\C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프로그래밍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\</a:t>
              </a: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실습</a:t>
              </a:r>
              <a:r>
                <a:rPr lang="en-US" altLang="ko-KR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\test</a:t>
              </a:r>
              <a:endParaRPr lang="ko-KR" altLang="en-US" dirty="0">
                <a:solidFill>
                  <a:prstClr val="black"/>
                </a:solidFill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590" y="1558722"/>
            <a:ext cx="6989146" cy="393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0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프로그램과 프로그래밍의 </a:t>
            </a:r>
            <a:r>
              <a:rPr lang="ko-KR" altLang="en-US" dirty="0" smtClean="0"/>
              <a:t>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프로그램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컴퓨터에서 어떤 문제를 해결하기 위해 </a:t>
            </a:r>
            <a:r>
              <a:rPr lang="ko-KR" altLang="en-US" dirty="0" smtClean="0">
                <a:latin typeface="+mn-ea"/>
              </a:rPr>
              <a:t>처리하는 </a:t>
            </a:r>
            <a:r>
              <a:rPr lang="ko-KR" altLang="en-US" dirty="0">
                <a:latin typeface="+mn-ea"/>
              </a:rPr>
              <a:t>방법과 순서를 기술한 명령문의 집합체</a:t>
            </a:r>
            <a:endParaRPr lang="en-US" altLang="ko-KR" dirty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프로그래밍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컴퓨터에게 작업을 처리하도록 명령하는 </a:t>
            </a:r>
            <a:r>
              <a:rPr lang="ko-KR" altLang="en-US" dirty="0" smtClean="0">
                <a:latin typeface="+mn-ea"/>
              </a:rPr>
              <a:t>작업 지시서  및 프로그램을 만드는 과정</a:t>
            </a:r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66181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6C23EB08-8133-4B98-A5A4-F7E5E6EDB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1042" y="64772"/>
            <a:ext cx="7785100" cy="474662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ko-KR" altLang="en-US" dirty="0"/>
              <a:t>불러오기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1644DCCF-7D46-40BB-9E46-ED61E3ED394B}"/>
              </a:ext>
            </a:extLst>
          </p:cNvPr>
          <p:cNvGrpSpPr/>
          <p:nvPr/>
        </p:nvGrpSpPr>
        <p:grpSpPr>
          <a:xfrm>
            <a:off x="1703513" y="836712"/>
            <a:ext cx="8332901" cy="425774"/>
            <a:chOff x="271547" y="1356740"/>
            <a:chExt cx="8332901" cy="4257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71962E2-BBEA-4E68-A61E-713CE93CE33F}"/>
                </a:ext>
              </a:extLst>
            </p:cNvPr>
            <p:cNvSpPr txBox="1"/>
            <p:nvPr/>
          </p:nvSpPr>
          <p:spPr>
            <a:xfrm>
              <a:off x="271547" y="1357782"/>
              <a:ext cx="556038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en-US" altLang="ko-KR" b="1" dirty="0">
                  <a:solidFill>
                    <a:srgbClr val="ED7A68"/>
                  </a:solidFill>
                  <a:latin typeface="Arial Black" panose="020B0A04020102020204" pitchFamily="34" charset="0"/>
                  <a:ea typeface="굴림" panose="020B0600000101010101" pitchFamily="50" charset="-127"/>
                </a:rPr>
                <a:t>03</a:t>
              </a:r>
              <a:endParaRPr lang="ko-KR" altLang="en-US" b="1" dirty="0">
                <a:solidFill>
                  <a:srgbClr val="ED7A68"/>
                </a:solidFill>
                <a:latin typeface="Arial Black" panose="020B0A040201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BDA0A6-0E7D-4364-B4B3-ADABD68E35FB}"/>
                </a:ext>
              </a:extLst>
            </p:cNvPr>
            <p:cNvSpPr txBox="1"/>
            <p:nvPr/>
          </p:nvSpPr>
          <p:spPr>
            <a:xfrm>
              <a:off x="657228" y="1356740"/>
              <a:ext cx="794722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598377"/>
                </a:buClr>
              </a:pPr>
              <a:r>
                <a:rPr lang="ko-KR" altLang="en-US" dirty="0">
                  <a:solidFill>
                    <a:prstClr val="black"/>
                  </a:solidFill>
                  <a:latin typeface="굴림" panose="020B0600000101010101" pitchFamily="50" charset="-127"/>
                  <a:ea typeface="굴림" panose="020B0600000101010101" pitchFamily="50" charset="-127"/>
                </a:rPr>
                <a:t>선택한 프로젝트 열기 성공</a:t>
              </a: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429" y="1334712"/>
            <a:ext cx="717232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67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수행 과제</a:t>
            </a:r>
            <a:r>
              <a:rPr lang="en-US" altLang="ko-KR" dirty="0" smtClean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스튜디오를 다운받아 </a:t>
            </a:r>
            <a:r>
              <a:rPr lang="ko-KR" altLang="en-US" dirty="0"/>
              <a:t>직접 설치 하세요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프로젝트를 하나 생성하여 여러분의 학번과 이름이 아래와 같이 출력되도록 한 다음 결과를 스캔 및 편집하여 제출하세요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</a:t>
            </a:r>
            <a:r>
              <a:rPr lang="en-US" altLang="ko-KR" dirty="0" smtClean="0"/>
              <a:t>(“</a:t>
            </a:r>
            <a:r>
              <a:rPr lang="en-US" altLang="ko-KR" dirty="0"/>
              <a:t>20200000 </a:t>
            </a:r>
            <a:r>
              <a:rPr lang="ko-KR" altLang="en-US" dirty="0"/>
              <a:t>홍길동</a:t>
            </a:r>
            <a:r>
              <a:rPr lang="en-US" altLang="ko-KR" dirty="0"/>
              <a:t>” </a:t>
            </a:r>
            <a:r>
              <a:rPr lang="ko-KR" altLang="en-US" dirty="0" smtClean="0"/>
              <a:t>위치에 </a:t>
            </a:r>
            <a:r>
              <a:rPr lang="ko-KR" altLang="en-US" dirty="0"/>
              <a:t>여러분의 학번과 이름을 등록하여 출력하세요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</a:p>
          <a:p>
            <a:pPr marL="0" indent="0">
              <a:buNone/>
            </a:pPr>
            <a:r>
              <a:rPr lang="en-US" altLang="ko-KR" dirty="0"/>
              <a:t>     </a:t>
            </a:r>
            <a:r>
              <a:rPr lang="en-US" altLang="ko-KR" dirty="0" smtClean="0"/>
              <a:t> [</a:t>
            </a:r>
            <a:r>
              <a:rPr lang="ko-KR" altLang="en-US" dirty="0" err="1" smtClean="0"/>
              <a:t>출력결과</a:t>
            </a:r>
            <a:r>
              <a:rPr lang="en-US" altLang="ko-KR" dirty="0" smtClean="0"/>
              <a:t>]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1)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설치 완료 </a:t>
            </a:r>
            <a:r>
              <a:rPr lang="en-US" altLang="ko-KR" dirty="0" smtClean="0"/>
              <a:t>: 2020</a:t>
            </a:r>
            <a:r>
              <a:rPr lang="ko-KR" altLang="en-US" dirty="0" smtClean="0"/>
              <a:t>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월</a:t>
            </a:r>
            <a:r>
              <a:rPr lang="en-US" altLang="ko-KR" dirty="0" smtClean="0"/>
              <a:t>18</a:t>
            </a:r>
            <a:r>
              <a:rPr lang="ko-KR" altLang="en-US" dirty="0" smtClean="0"/>
              <a:t>일 수요일        </a:t>
            </a:r>
            <a:r>
              <a:rPr lang="en-US" altLang="ko-KR" dirty="0" smtClean="0"/>
              <a:t>// </a:t>
            </a:r>
            <a:r>
              <a:rPr lang="ko-KR" altLang="en-US" dirty="0" err="1" smtClean="0"/>
              <a:t>비주얼</a:t>
            </a:r>
            <a:r>
              <a:rPr lang="ko-KR" altLang="en-US" dirty="0" smtClean="0"/>
              <a:t> 스튜디오 설치 완료된 날짜 표시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2) </a:t>
            </a:r>
            <a:r>
              <a:rPr lang="ko-KR" altLang="en-US" dirty="0" smtClean="0"/>
              <a:t>설치자 </a:t>
            </a:r>
            <a:r>
              <a:rPr lang="en-US" altLang="ko-KR" dirty="0" smtClean="0"/>
              <a:t>:  20200000 </a:t>
            </a:r>
            <a:r>
              <a:rPr lang="ko-KR" altLang="en-US" dirty="0" smtClean="0"/>
              <a:t>홍길동                                                </a:t>
            </a:r>
            <a:r>
              <a:rPr lang="en-US" altLang="ko-KR" dirty="0" smtClean="0"/>
              <a:t>// </a:t>
            </a:r>
            <a:r>
              <a:rPr lang="ko-KR" altLang="en-US" dirty="0" smtClean="0"/>
              <a:t>설치자의 학번과 이름 표시   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제출방법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ppt</a:t>
            </a:r>
            <a:r>
              <a:rPr lang="en-US" altLang="ko-KR" dirty="0"/>
              <a:t>(</a:t>
            </a:r>
            <a:r>
              <a:rPr lang="ko-KR" altLang="en-US" dirty="0"/>
              <a:t>파워포인트</a:t>
            </a:r>
            <a:r>
              <a:rPr lang="en-US" altLang="ko-KR" dirty="0"/>
              <a:t>) </a:t>
            </a:r>
            <a:r>
              <a:rPr lang="ko-KR" altLang="en-US" dirty="0"/>
              <a:t>파일에 </a:t>
            </a:r>
            <a:r>
              <a:rPr lang="ko-KR" altLang="en-US" dirty="0" smtClean="0"/>
              <a:t>출력 결과 화면을 스캔 및 복사하여 </a:t>
            </a:r>
            <a:r>
              <a:rPr lang="ko-KR" altLang="en-US" dirty="0"/>
              <a:t>제출하세요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제출일 </a:t>
            </a:r>
            <a:r>
              <a:rPr lang="en-US" altLang="ko-KR" dirty="0"/>
              <a:t>: 2020</a:t>
            </a:r>
            <a:r>
              <a:rPr lang="ko-KR" altLang="en-US" dirty="0"/>
              <a:t>년 </a:t>
            </a:r>
            <a:r>
              <a:rPr lang="en-US" altLang="ko-KR" dirty="0"/>
              <a:t>3</a:t>
            </a:r>
            <a:r>
              <a:rPr lang="ko-KR" altLang="en-US" dirty="0"/>
              <a:t>월</a:t>
            </a:r>
            <a:r>
              <a:rPr lang="en-US" altLang="ko-KR" dirty="0"/>
              <a:t>16</a:t>
            </a:r>
            <a:r>
              <a:rPr lang="ko-KR" altLang="en-US" dirty="0"/>
              <a:t>일 월요일 </a:t>
            </a:r>
            <a:r>
              <a:rPr lang="en-US" altLang="ko-KR" dirty="0"/>
              <a:t>~ 3</a:t>
            </a:r>
            <a:r>
              <a:rPr lang="ko-KR" altLang="en-US" dirty="0"/>
              <a:t>월</a:t>
            </a:r>
            <a:r>
              <a:rPr lang="en-US" altLang="ko-KR" dirty="0"/>
              <a:t>20</a:t>
            </a:r>
            <a:r>
              <a:rPr lang="ko-KR" altLang="en-US" dirty="0"/>
              <a:t>일 금요일 </a:t>
            </a:r>
            <a:r>
              <a:rPr lang="en-US" altLang="ko-KR" dirty="0"/>
              <a:t>23</a:t>
            </a:r>
            <a:r>
              <a:rPr lang="ko-KR" altLang="en-US" dirty="0"/>
              <a:t>시</a:t>
            </a:r>
            <a:r>
              <a:rPr lang="en-US" altLang="ko-KR" dirty="0"/>
              <a:t>59</a:t>
            </a:r>
            <a:r>
              <a:rPr lang="ko-KR" altLang="en-US" dirty="0"/>
              <a:t>분까지 </a:t>
            </a:r>
            <a:endParaRPr lang="en-US" altLang="ko-KR" dirty="0"/>
          </a:p>
          <a:p>
            <a:r>
              <a:rPr lang="ko-KR" altLang="en-US" dirty="0" err="1"/>
              <a:t>제출장소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한림 스마트 컴퍼스</a:t>
            </a:r>
            <a:r>
              <a:rPr lang="en-US" altLang="ko-KR" dirty="0"/>
              <a:t>(https://smart.hallym.ac.kr) </a:t>
            </a:r>
            <a:r>
              <a:rPr lang="ko-KR" altLang="en-US" dirty="0"/>
              <a:t>해당 과목 </a:t>
            </a:r>
            <a:r>
              <a:rPr lang="en-US" altLang="ko-KR" dirty="0"/>
              <a:t>[</a:t>
            </a:r>
            <a:r>
              <a:rPr lang="ko-KR" altLang="en-US" dirty="0"/>
              <a:t>과제제출</a:t>
            </a:r>
            <a:r>
              <a:rPr lang="en-US" altLang="ko-KR" dirty="0"/>
              <a:t>]</a:t>
            </a:r>
            <a:r>
              <a:rPr lang="ko-KR" altLang="en-US" dirty="0"/>
              <a:t>란에 제출하시면 됩니다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                        (</a:t>
            </a:r>
            <a:r>
              <a:rPr lang="ko-KR" altLang="en-US" dirty="0"/>
              <a:t>제출시 제목란에 </a:t>
            </a:r>
            <a:r>
              <a:rPr lang="en-US" altLang="ko-KR" dirty="0"/>
              <a:t>“</a:t>
            </a:r>
            <a:r>
              <a:rPr lang="ko-KR" altLang="en-US" dirty="0"/>
              <a:t>여러분의 </a:t>
            </a:r>
            <a:r>
              <a:rPr lang="ko-KR" altLang="en-US" dirty="0" err="1"/>
              <a:t>학번이름</a:t>
            </a:r>
            <a:r>
              <a:rPr lang="en-US" altLang="ko-KR" dirty="0"/>
              <a:t>”</a:t>
            </a:r>
            <a:r>
              <a:rPr lang="ko-KR" altLang="en-US" dirty="0"/>
              <a:t>을 쓰시고</a:t>
            </a:r>
            <a:r>
              <a:rPr lang="en-US" altLang="ko-KR" dirty="0"/>
              <a:t>, </a:t>
            </a:r>
            <a:r>
              <a:rPr lang="ko-KR" altLang="en-US" dirty="0"/>
              <a:t>파일을 전송하시면 됩니다</a:t>
            </a:r>
            <a:r>
              <a:rPr lang="en-US" altLang="ko-KR" dirty="0"/>
              <a:t>.)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55604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PPT </a:t>
            </a:r>
            <a:r>
              <a:rPr lang="ko-KR" altLang="en-US" dirty="0" smtClean="0"/>
              <a:t>파일에 복사할 화면 형식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957" y="1903616"/>
            <a:ext cx="5682362" cy="32479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263" y="4484804"/>
            <a:ext cx="663892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6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프로그램 언어의 종류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1" y="1600201"/>
            <a:ext cx="4887074" cy="4525963"/>
          </a:xfrm>
        </p:spPr>
        <p:txBody>
          <a:bodyPr>
            <a:normAutofit/>
          </a:bodyPr>
          <a:lstStyle/>
          <a:p>
            <a:r>
              <a:rPr lang="ko-KR" altLang="en-US" sz="2400" b="1" dirty="0">
                <a:latin typeface="+mn-ea"/>
              </a:rPr>
              <a:t>프로그래밍 언어 구분 기준 </a:t>
            </a:r>
            <a:endParaRPr lang="en-US" altLang="ko-KR" sz="24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 </a:t>
            </a:r>
            <a:r>
              <a:rPr lang="en-US" altLang="ko-KR" sz="2000" b="1" dirty="0" smtClean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사람과 컴퓨터가 이해하는 </a:t>
            </a:r>
            <a:r>
              <a:rPr lang="ko-KR" altLang="en-US" sz="2000" dirty="0" smtClean="0">
                <a:latin typeface="+mn-ea"/>
              </a:rPr>
              <a:t>수준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endParaRPr lang="en-US" altLang="ko-KR" sz="2000" dirty="0" smtClean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저급 언어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컴퓨터가 쉽게 해석할 수 있는 명령어로 구성된 </a:t>
            </a:r>
            <a:r>
              <a:rPr lang="ko-KR" altLang="en-US" sz="2000" dirty="0" smtClean="0">
                <a:latin typeface="+mn-ea"/>
              </a:rPr>
              <a:t>언어</a:t>
            </a:r>
            <a:endParaRPr lang="en-US" altLang="ko-KR" sz="2000" dirty="0" smtClean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endParaRPr lang="en-US" altLang="ko-KR" sz="20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000" dirty="0">
                <a:latin typeface="+mn-ea"/>
              </a:rPr>
              <a:t>고급 언어 </a:t>
            </a:r>
            <a:r>
              <a:rPr lang="en-US" altLang="ko-KR" sz="2000" dirty="0">
                <a:latin typeface="+mn-ea"/>
              </a:rPr>
              <a:t>– </a:t>
            </a:r>
            <a:r>
              <a:rPr lang="ko-KR" altLang="en-US" sz="2000" dirty="0">
                <a:latin typeface="+mn-ea"/>
              </a:rPr>
              <a:t>사람이 쉽게 해석할 수 있는 명령어로 구성된 언어</a:t>
            </a:r>
          </a:p>
          <a:p>
            <a:pPr lvl="1"/>
            <a:endParaRPr lang="ko-KR" altLang="en-US" sz="2000" dirty="0"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770432" y="1846262"/>
            <a:ext cx="5470102" cy="4569220"/>
            <a:chOff x="5801255" y="1753794"/>
            <a:chExt cx="5470102" cy="456922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9EAB67-CE0E-4D83-BAB0-9278D16BB3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1255" y="1753794"/>
              <a:ext cx="5470102" cy="456922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835721" y="6010382"/>
              <a:ext cx="2044558" cy="2876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846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 </a:t>
            </a:r>
            <a:r>
              <a:rPr lang="ko-KR" altLang="en-US" dirty="0" smtClean="0"/>
              <a:t>언어의 유래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 dirty="0">
                <a:latin typeface="+mn-ea"/>
              </a:rPr>
              <a:t>탄생 </a:t>
            </a:r>
            <a:r>
              <a:rPr lang="ko-KR" altLang="en-US" dirty="0" smtClean="0">
                <a:latin typeface="+mn-ea"/>
              </a:rPr>
              <a:t>배경</a:t>
            </a:r>
            <a:endParaRPr lang="en-US" altLang="ko-KR" dirty="0" smtClean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1970</a:t>
            </a:r>
            <a:r>
              <a:rPr lang="ko-KR" altLang="en-US" dirty="0">
                <a:latin typeface="+mn-ea"/>
              </a:rPr>
              <a:t>년대 초 </a:t>
            </a:r>
            <a:r>
              <a:rPr lang="en-US" altLang="ko-KR" dirty="0">
                <a:latin typeface="+mn-ea"/>
              </a:rPr>
              <a:t>AT&amp;T </a:t>
            </a:r>
            <a:r>
              <a:rPr lang="ko-KR" altLang="en-US" dirty="0">
                <a:latin typeface="+mn-ea"/>
              </a:rPr>
              <a:t>벨</a:t>
            </a:r>
            <a:r>
              <a:rPr lang="en-US" altLang="ko-KR" dirty="0">
                <a:latin typeface="+mn-ea"/>
              </a:rPr>
              <a:t>(Bell) </a:t>
            </a:r>
            <a:r>
              <a:rPr lang="ko-KR" altLang="en-US" dirty="0">
                <a:latin typeface="+mn-ea"/>
              </a:rPr>
              <a:t>연구소에서 </a:t>
            </a:r>
            <a:r>
              <a:rPr lang="en-US" altLang="ko-KR" dirty="0">
                <a:latin typeface="+mn-ea"/>
              </a:rPr>
              <a:t>UNIX</a:t>
            </a:r>
            <a:r>
              <a:rPr lang="ko-KR" altLang="en-US" dirty="0">
                <a:latin typeface="+mn-ea"/>
              </a:rPr>
              <a:t> 개발 목적으로 고안</a:t>
            </a:r>
            <a:endParaRPr lang="en-US" altLang="ko-KR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1972</a:t>
            </a:r>
            <a:r>
              <a:rPr lang="ko-KR" altLang="en-US" dirty="0">
                <a:latin typeface="+mn-ea"/>
              </a:rPr>
              <a:t>년부터 </a:t>
            </a:r>
            <a:r>
              <a:rPr lang="ko-KR" altLang="en-US" dirty="0" err="1">
                <a:latin typeface="+mn-ea"/>
              </a:rPr>
              <a:t>데니스</a:t>
            </a:r>
            <a:r>
              <a:rPr lang="ko-KR" altLang="en-US" dirty="0">
                <a:latin typeface="+mn-ea"/>
              </a:rPr>
              <a:t> 리치와 켄 톰슨이 </a:t>
            </a:r>
            <a:r>
              <a:rPr lang="en-US" altLang="ko-KR" dirty="0">
                <a:latin typeface="+mn-ea"/>
              </a:rPr>
              <a:t>B </a:t>
            </a:r>
            <a:r>
              <a:rPr lang="ko-KR" altLang="en-US" dirty="0">
                <a:latin typeface="+mn-ea"/>
              </a:rPr>
              <a:t>언어를 개선하여 </a:t>
            </a:r>
            <a:r>
              <a:rPr lang="en-US" altLang="ko-KR" dirty="0">
                <a:latin typeface="+mn-ea"/>
              </a:rPr>
              <a:t>C </a:t>
            </a:r>
            <a:r>
              <a:rPr lang="ko-KR" altLang="en-US" dirty="0">
                <a:latin typeface="+mn-ea"/>
              </a:rPr>
              <a:t>언어를 개발</a:t>
            </a:r>
            <a:endParaRPr lang="en-US" altLang="ko-KR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</a:rPr>
              <a:t>B </a:t>
            </a:r>
            <a:r>
              <a:rPr lang="ko-KR" altLang="en-US" dirty="0">
                <a:latin typeface="+mn-ea"/>
              </a:rPr>
              <a:t>언어보다 한 단계 발전하였다는 의미로 </a:t>
            </a:r>
            <a:r>
              <a:rPr lang="en-US" altLang="ko-KR" dirty="0">
                <a:latin typeface="+mn-ea"/>
              </a:rPr>
              <a:t>C </a:t>
            </a:r>
            <a:r>
              <a:rPr lang="ko-KR" altLang="en-US" dirty="0">
                <a:latin typeface="+mn-ea"/>
              </a:rPr>
              <a:t>언어라 명명</a:t>
            </a:r>
          </a:p>
          <a:p>
            <a:pPr lvl="2"/>
            <a:endParaRPr lang="ko-KR" altLang="en-US" dirty="0">
              <a:latin typeface="+mn-ea"/>
            </a:endParaRPr>
          </a:p>
          <a:p>
            <a:r>
              <a:rPr lang="ko-KR" altLang="en-US" dirty="0">
                <a:latin typeface="+mn-ea"/>
              </a:rPr>
              <a:t>표준 </a:t>
            </a:r>
            <a:r>
              <a:rPr lang="ko-KR" altLang="en-US" dirty="0" smtClean="0">
                <a:latin typeface="+mn-ea"/>
              </a:rPr>
              <a:t>제정</a:t>
            </a:r>
            <a:endParaRPr lang="en-US" altLang="ko-KR" dirty="0" smtClean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프로그래머가 가장 많이 사용하는 언어</a:t>
            </a:r>
            <a:endParaRPr lang="en-US" altLang="ko-KR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미국표준협회</a:t>
            </a:r>
            <a:r>
              <a:rPr lang="en-US" altLang="ko-KR" dirty="0">
                <a:latin typeface="+mn-ea"/>
              </a:rPr>
              <a:t>(ANSI)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C </a:t>
            </a:r>
            <a:r>
              <a:rPr lang="ko-KR" altLang="en-US" dirty="0">
                <a:latin typeface="+mn-ea"/>
              </a:rPr>
              <a:t>언어 표준 제정</a:t>
            </a:r>
            <a:endParaRPr lang="en-US" altLang="ko-KR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dirty="0">
                <a:latin typeface="+mn-ea"/>
              </a:rPr>
              <a:t>다양한 컴파일러 개발과 함께 일반 </a:t>
            </a:r>
            <a:r>
              <a:rPr lang="en-US" altLang="ko-KR" dirty="0">
                <a:latin typeface="+mn-ea"/>
              </a:rPr>
              <a:t>PC</a:t>
            </a:r>
            <a:r>
              <a:rPr lang="ko-KR" altLang="en-US" dirty="0">
                <a:latin typeface="+mn-ea"/>
              </a:rPr>
              <a:t>에서도 </a:t>
            </a:r>
            <a:r>
              <a:rPr lang="en-US" altLang="ko-KR" dirty="0">
                <a:latin typeface="+mn-ea"/>
              </a:rPr>
              <a:t>C </a:t>
            </a:r>
            <a:r>
              <a:rPr lang="ko-KR" altLang="en-US" dirty="0">
                <a:latin typeface="+mn-ea"/>
              </a:rPr>
              <a:t>언어를 사용하게 된 계기</a:t>
            </a: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3751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</a:t>
            </a:r>
            <a:r>
              <a:rPr lang="ko-KR" altLang="en-US" dirty="0" smtClean="0"/>
              <a:t>언어의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범용 프로그래밍 </a:t>
            </a: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언어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프로그램을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함수의 집합으로 구성할 수 있어 모듈화 용이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자료의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주소를 자유롭게 조작할 수 있는 포인터 제공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400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하드웨어와 </a:t>
            </a: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관련된 장치를 제어하기 쉬움</a:t>
            </a:r>
            <a:endParaRPr lang="en-US" altLang="ko-KR" sz="2400" dirty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latin typeface="굴림" panose="020B0600000101010101" pitchFamily="50" charset="-127"/>
                <a:ea typeface="굴림" panose="020B0600000101010101" pitchFamily="50" charset="-127"/>
              </a:rPr>
              <a:t>구문이 간결하여 배우기 쉬움 </a:t>
            </a:r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9053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컴파일과 링크의 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439581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>
                <a:latin typeface="+mn-ea"/>
              </a:rPr>
              <a:t>컴파일 </a:t>
            </a:r>
            <a:r>
              <a:rPr lang="en-US" altLang="ko-KR" sz="2000" b="1" dirty="0">
                <a:latin typeface="+mn-ea"/>
              </a:rPr>
              <a:t>(Compile</a:t>
            </a:r>
            <a:r>
              <a:rPr lang="en-US" altLang="ko-KR" sz="2000" b="1" dirty="0" smtClean="0">
                <a:latin typeface="+mn-ea"/>
              </a:rPr>
              <a:t>)</a:t>
            </a: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인간이 이해하는 명령어를 컴퓨터가 이해 할 수 있도록 번역하는 과정</a:t>
            </a:r>
            <a:endParaRPr lang="en-US" altLang="ko-KR" sz="18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컴파일은 </a:t>
            </a:r>
            <a:r>
              <a:rPr lang="ko-KR" altLang="en-US" sz="1800" dirty="0" err="1">
                <a:latin typeface="+mn-ea"/>
              </a:rPr>
              <a:t>비주얼</a:t>
            </a:r>
            <a:r>
              <a:rPr lang="ko-KR" altLang="en-US" sz="1800" dirty="0">
                <a:latin typeface="+mn-ea"/>
              </a:rPr>
              <a:t> 스튜디오와 같은 컴파일러에서 소스 코드를 대상으로 수행</a:t>
            </a:r>
          </a:p>
          <a:p>
            <a:pPr lvl="1"/>
            <a:endParaRPr lang="ko-KR" altLang="en-US" sz="2000" dirty="0">
              <a:latin typeface="+mn-ea"/>
            </a:endParaRPr>
          </a:p>
          <a:p>
            <a:endParaRPr lang="ko-KR" altLang="en-US" sz="2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2E581BE-79EA-414E-805B-B5A5C80220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9125" y="1606039"/>
            <a:ext cx="5688078" cy="45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02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컴파일과 링크의 구분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7157663" cy="48349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오브젝트</a:t>
            </a:r>
            <a:r>
              <a:rPr lang="en-US" altLang="ko-KR" sz="1800" b="1" dirty="0">
                <a:latin typeface="+mn-ea"/>
              </a:rPr>
              <a:t>(object)</a:t>
            </a:r>
            <a:r>
              <a:rPr lang="ko-KR" altLang="en-US" sz="1800" b="1" dirty="0">
                <a:latin typeface="+mn-ea"/>
              </a:rPr>
              <a:t> 파일</a:t>
            </a: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기계어 혹은 그에 준하는 이진 코드로 이루어진 파일</a:t>
            </a:r>
            <a:endParaRPr lang="en-US" altLang="ko-KR" sz="18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오브젝트 파일의 필수 요소는 컴퓨터의 </a:t>
            </a:r>
            <a:r>
              <a:rPr lang="en-US" altLang="ko-KR" sz="1800" dirty="0">
                <a:latin typeface="+mn-ea"/>
              </a:rPr>
              <a:t>CPU</a:t>
            </a:r>
            <a:r>
              <a:rPr lang="ko-KR" altLang="en-US" sz="1800" dirty="0">
                <a:latin typeface="+mn-ea"/>
              </a:rPr>
              <a:t>가 직접 실행하는 코드인 </a:t>
            </a:r>
            <a:r>
              <a:rPr lang="ko-KR" altLang="en-US" sz="1800" dirty="0" smtClean="0">
                <a:latin typeface="+mn-ea"/>
              </a:rPr>
              <a:t>기계어</a:t>
            </a: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Clr>
                <a:srgbClr val="598377"/>
              </a:buClr>
              <a:buNone/>
            </a:pPr>
            <a:r>
              <a:rPr lang="ko-KR" altLang="en-US" sz="1800" b="1" dirty="0">
                <a:latin typeface="+mn-ea"/>
              </a:rPr>
              <a:t>링크 </a:t>
            </a:r>
            <a:r>
              <a:rPr lang="en-US" altLang="ko-KR" sz="1800" b="1" dirty="0">
                <a:latin typeface="+mn-ea"/>
              </a:rPr>
              <a:t>(Link</a:t>
            </a:r>
            <a:r>
              <a:rPr lang="en-US" altLang="ko-KR" sz="1800" b="1" dirty="0" smtClean="0">
                <a:latin typeface="+mn-ea"/>
              </a:rPr>
              <a:t>)</a:t>
            </a: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여러 개의 오브젝트 파일을 묶어 커널과 연결</a:t>
            </a:r>
            <a:endParaRPr lang="en-US" altLang="ko-KR" sz="18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실행 파일이나 라이브러리를 만들 때 </a:t>
            </a:r>
            <a:r>
              <a:rPr lang="ko-KR" altLang="en-US" sz="1800" dirty="0" smtClean="0">
                <a:latin typeface="+mn-ea"/>
              </a:rPr>
              <a:t>사용</a:t>
            </a:r>
            <a:endParaRPr lang="ko-KR" altLang="en-US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b="1" dirty="0">
                <a:latin typeface="+mn-ea"/>
              </a:rPr>
              <a:t>실행 파일 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ko-KR" altLang="en-US" sz="1800" b="1" dirty="0">
                <a:latin typeface="+mn-ea"/>
              </a:rPr>
              <a:t>*</a:t>
            </a:r>
            <a:r>
              <a:rPr lang="en-US" altLang="ko-KR" sz="1800" b="1" dirty="0">
                <a:latin typeface="+mn-ea"/>
              </a:rPr>
              <a:t>.exe)</a:t>
            </a:r>
            <a:endParaRPr lang="ko-KR" altLang="en-US" sz="18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소스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코드를 컴파일과 링크 과정을 거쳐 실행 파일 생성</a:t>
            </a:r>
            <a:endParaRPr lang="en-US" altLang="ko-KR" sz="1800" dirty="0">
              <a:latin typeface="+mn-ea"/>
            </a:endParaRP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실행 파일은 완벽한 기계어로 된 </a:t>
            </a:r>
            <a:r>
              <a:rPr lang="ko-KR" altLang="en-US" sz="1800" dirty="0" smtClean="0">
                <a:latin typeface="+mn-ea"/>
              </a:rPr>
              <a:t>파일</a:t>
            </a:r>
            <a:endParaRPr lang="en-US" altLang="ko-KR" sz="18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Clr>
                <a:srgbClr val="598377"/>
              </a:buClr>
              <a:buNone/>
            </a:pPr>
            <a:r>
              <a:rPr lang="ko-KR" altLang="en-US" sz="1800" b="1" dirty="0">
                <a:latin typeface="+mn-ea"/>
              </a:rPr>
              <a:t>디버깅 </a:t>
            </a:r>
            <a:r>
              <a:rPr lang="en-US" altLang="ko-KR" sz="1800" b="1" dirty="0">
                <a:latin typeface="+mn-ea"/>
              </a:rPr>
              <a:t>(</a:t>
            </a:r>
            <a:r>
              <a:rPr lang="en-US" altLang="ko-KR" sz="1800" b="1" dirty="0" err="1">
                <a:latin typeface="+mn-ea"/>
              </a:rPr>
              <a:t>Debuging</a:t>
            </a:r>
            <a:r>
              <a:rPr lang="en-US" altLang="ko-KR" sz="1800" b="1" dirty="0" smtClean="0">
                <a:latin typeface="+mn-ea"/>
              </a:rPr>
              <a:t>)</a:t>
            </a: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r>
              <a:rPr lang="ko-KR" altLang="en-US" sz="1800" dirty="0">
                <a:latin typeface="+mn-ea"/>
              </a:rPr>
              <a:t>소스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>
                <a:latin typeface="+mn-ea"/>
              </a:rPr>
              <a:t>코드 문법 오류 또는 논리 오류가 있는지를 발견하여</a:t>
            </a:r>
            <a:r>
              <a:rPr lang="en-US" altLang="ko-KR" sz="1800" dirty="0">
                <a:latin typeface="+mn-ea"/>
              </a:rPr>
              <a:t> </a:t>
            </a:r>
            <a:br>
              <a:rPr lang="en-US" altLang="ko-KR" sz="1800" dirty="0">
                <a:latin typeface="+mn-ea"/>
              </a:rPr>
            </a:br>
            <a:r>
              <a:rPr lang="ko-KR" altLang="en-US" sz="1800" dirty="0">
                <a:latin typeface="+mn-ea"/>
              </a:rPr>
              <a:t>오류 사항을 해결하는 과정</a:t>
            </a:r>
          </a:p>
          <a:p>
            <a:pPr marL="685800" lvl="1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+mn-ea"/>
            </a:endParaRPr>
          </a:p>
          <a:p>
            <a:pPr marL="285750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+mn-ea"/>
            </a:endParaRPr>
          </a:p>
          <a:p>
            <a:pPr marL="1085850" lvl="2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+mn-ea"/>
            </a:endParaRPr>
          </a:p>
          <a:p>
            <a:pPr marL="285750" indent="-285750">
              <a:lnSpc>
                <a:spcPct val="120000"/>
              </a:lnSpc>
              <a:buClr>
                <a:srgbClr val="598377"/>
              </a:buClr>
              <a:buFont typeface="Wingdings" panose="05000000000000000000" pitchFamily="2" charset="2"/>
              <a:buChar char="§"/>
            </a:pPr>
            <a:endParaRPr lang="ko-KR" altLang="en-US" sz="1800" dirty="0">
              <a:latin typeface="+mn-ea"/>
            </a:endParaRPr>
          </a:p>
          <a:p>
            <a:pPr lvl="1"/>
            <a:endParaRPr lang="ko-KR" altLang="en-US" sz="1800" dirty="0">
              <a:latin typeface="+mn-ea"/>
            </a:endParaRPr>
          </a:p>
          <a:p>
            <a:endParaRPr lang="ko-KR" altLang="en-US" sz="18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E7F26D-200C-442D-92C1-D73935AF2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001" y="539496"/>
            <a:ext cx="3252999" cy="610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4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컴파일러의 </a:t>
            </a:r>
            <a:r>
              <a:rPr lang="ko-KR" altLang="en-US" dirty="0"/>
              <a:t>종</a:t>
            </a:r>
            <a:r>
              <a:rPr lang="ko-KR" altLang="en-US" dirty="0" smtClean="0"/>
              <a:t>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8519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2000" b="1" dirty="0" smtClean="0">
                <a:latin typeface="+mn-ea"/>
              </a:rPr>
              <a:t>Dev-C++</a:t>
            </a: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en-US" altLang="ko-KR" sz="2000" dirty="0" smtClean="0">
                <a:latin typeface="+mn-ea"/>
              </a:rPr>
              <a:t>Dev-C</a:t>
            </a:r>
            <a:r>
              <a:rPr lang="en-US" altLang="ko-KR" sz="2000" dirty="0">
                <a:latin typeface="+mn-ea"/>
              </a:rPr>
              <a:t>++</a:t>
            </a:r>
            <a:r>
              <a:rPr lang="ko-KR" altLang="en-US" sz="2000" dirty="0">
                <a:latin typeface="+mn-ea"/>
              </a:rPr>
              <a:t> 컴파일러는 </a:t>
            </a:r>
            <a:r>
              <a:rPr lang="ko-KR" altLang="en-US" sz="2000" dirty="0" err="1">
                <a:latin typeface="+mn-ea"/>
              </a:rPr>
              <a:t>델파이로</a:t>
            </a:r>
            <a:r>
              <a:rPr lang="ko-KR" altLang="en-US" sz="2000" dirty="0">
                <a:latin typeface="+mn-ea"/>
              </a:rPr>
              <a:t> 작성된 오픈 소스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ko-KR" altLang="en-US" sz="2000" dirty="0" err="1" smtClean="0">
                <a:latin typeface="+mn-ea"/>
              </a:rPr>
              <a:t>윈도우뿐만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아니라 유닉스 환경에서도 사용 가능</a:t>
            </a:r>
            <a:endParaRPr lang="en-US" altLang="ko-KR" sz="2000" dirty="0">
              <a:latin typeface="+mn-ea"/>
            </a:endParaRPr>
          </a:p>
          <a:p>
            <a:pPr lvl="1"/>
            <a:r>
              <a:rPr lang="en-US" altLang="ko-KR" sz="2000" dirty="0" smtClean="0">
                <a:latin typeface="+mn-ea"/>
              </a:rPr>
              <a:t>http://www.bloodshed.net/dev</a:t>
            </a:r>
            <a:endParaRPr lang="ko-KR" altLang="en-US" sz="2000" dirty="0">
              <a:latin typeface="+mn-ea"/>
            </a:endParaRPr>
          </a:p>
          <a:p>
            <a:pPr marL="0" indent="0">
              <a:lnSpc>
                <a:spcPct val="120000"/>
              </a:lnSpc>
              <a:buClr>
                <a:srgbClr val="598377"/>
              </a:buClr>
              <a:buNone/>
            </a:pPr>
            <a:r>
              <a:rPr lang="en-US" altLang="ko-KR" sz="2000" b="1" dirty="0" smtClean="0">
                <a:latin typeface="+mn-ea"/>
              </a:rPr>
              <a:t>Eclipse</a:t>
            </a:r>
            <a:endParaRPr lang="en-US" altLang="ko-KR" sz="2000" b="1" dirty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en-US" altLang="ko-KR" sz="2000" dirty="0" smtClean="0">
                <a:latin typeface="+mn-ea"/>
              </a:rPr>
              <a:t>GNU</a:t>
            </a:r>
            <a:r>
              <a:rPr lang="ko-KR" altLang="en-US" sz="2000" dirty="0">
                <a:latin typeface="+mn-ea"/>
              </a:rPr>
              <a:t>의 </a:t>
            </a:r>
            <a:r>
              <a:rPr lang="en-US" altLang="ko-KR" sz="2000" dirty="0">
                <a:latin typeface="+mn-ea"/>
              </a:rPr>
              <a:t>GCC </a:t>
            </a:r>
            <a:r>
              <a:rPr lang="ko-KR" altLang="en-US" sz="2000" dirty="0">
                <a:latin typeface="+mn-ea"/>
              </a:rPr>
              <a:t>공개 컴파일러를 사용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ko-KR" altLang="en-US" sz="2000" dirty="0" smtClean="0">
                <a:latin typeface="+mn-ea"/>
              </a:rPr>
              <a:t>윈도우</a:t>
            </a:r>
            <a:r>
              <a:rPr lang="en-US" altLang="ko-KR" sz="2000" dirty="0">
                <a:latin typeface="+mn-ea"/>
              </a:rPr>
              <a:t>,</a:t>
            </a:r>
            <a:r>
              <a:rPr lang="ko-KR" altLang="en-US" sz="2000" dirty="0">
                <a:latin typeface="+mn-ea"/>
              </a:rPr>
              <a:t> 리눅스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유닉스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솔라리스</a:t>
            </a:r>
            <a:r>
              <a:rPr lang="ko-KR" altLang="en-US" sz="2000" dirty="0">
                <a:latin typeface="+mn-ea"/>
              </a:rPr>
              <a:t> 환경에서 사용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가능</a:t>
            </a:r>
          </a:p>
          <a:p>
            <a:pPr lvl="1"/>
            <a:r>
              <a:rPr lang="en-US" altLang="ko-KR" sz="2000" dirty="0" smtClean="0">
                <a:latin typeface="+mn-ea"/>
              </a:rPr>
              <a:t>http://www.eclipse.org</a:t>
            </a:r>
            <a:endParaRPr lang="ko-KR" altLang="en-US" sz="2000" dirty="0">
              <a:latin typeface="+mn-ea"/>
            </a:endParaRPr>
          </a:p>
          <a:p>
            <a:pPr marL="0" indent="0">
              <a:buNone/>
            </a:pPr>
            <a:r>
              <a:rPr lang="en-US" altLang="ko-KR" sz="2000" b="1" dirty="0">
                <a:latin typeface="+mn-ea"/>
              </a:rPr>
              <a:t>Visual </a:t>
            </a:r>
            <a:r>
              <a:rPr lang="en-US" altLang="ko-KR" sz="2000" b="1" dirty="0" smtClean="0">
                <a:latin typeface="+mn-ea"/>
              </a:rPr>
              <a:t>Studio</a:t>
            </a: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ko-KR" altLang="en-US" sz="2000" dirty="0">
                <a:latin typeface="+mn-ea"/>
              </a:rPr>
              <a:t>현재 가장 많이 사용하는 </a:t>
            </a:r>
            <a:r>
              <a:rPr lang="en-US" altLang="ko-KR" sz="2000" dirty="0">
                <a:latin typeface="+mn-ea"/>
              </a:rPr>
              <a:t>C </a:t>
            </a:r>
            <a:r>
              <a:rPr lang="ko-KR" altLang="en-US" sz="2000" dirty="0">
                <a:latin typeface="+mn-ea"/>
              </a:rPr>
              <a:t>프로그래밍 언어 컴파일러</a:t>
            </a:r>
            <a:endParaRPr lang="en-US" altLang="ko-KR" sz="2000" dirty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ko-KR" altLang="en-US" sz="2000" dirty="0" smtClean="0">
                <a:latin typeface="+mn-ea"/>
              </a:rPr>
              <a:t>개인 </a:t>
            </a:r>
            <a:r>
              <a:rPr lang="ko-KR" altLang="en-US" sz="2000" dirty="0">
                <a:latin typeface="+mn-ea"/>
              </a:rPr>
              <a:t>무료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상업용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기업이나 관공서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 라이선스 </a:t>
            </a:r>
            <a:r>
              <a:rPr lang="ko-KR" altLang="en-US" sz="2000" dirty="0" smtClean="0">
                <a:latin typeface="+mn-ea"/>
              </a:rPr>
              <a:t>구입</a:t>
            </a:r>
            <a:endParaRPr lang="en-US" altLang="ko-KR" sz="2000" dirty="0" smtClean="0">
              <a:latin typeface="+mn-ea"/>
            </a:endParaRPr>
          </a:p>
          <a:p>
            <a:pPr lvl="1">
              <a:lnSpc>
                <a:spcPct val="120000"/>
              </a:lnSpc>
              <a:buClr>
                <a:srgbClr val="598377"/>
              </a:buClr>
            </a:pPr>
            <a:r>
              <a:rPr lang="en-US" altLang="ko-KR" sz="2000" dirty="0" smtClean="0">
                <a:latin typeface="+mn-ea"/>
              </a:rPr>
              <a:t>http://www.visualstudio.com</a:t>
            </a:r>
            <a:endParaRPr lang="ko-KR" altLang="en-US" sz="2000" dirty="0">
              <a:latin typeface="+mn-ea"/>
            </a:endParaRPr>
          </a:p>
          <a:p>
            <a:pPr lvl="2"/>
            <a:endParaRPr lang="ko-KR" altLang="en-US" sz="2000" dirty="0"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2369D1B-CFEF-4EDD-8F0B-D9D6F78D7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1666" y="1700186"/>
            <a:ext cx="1296143" cy="12658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6D1BB4F-C7C7-425C-921E-3F5E92507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66" y="3433479"/>
            <a:ext cx="1853555" cy="11854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329E57-1AF6-4340-998F-F65AE3BD1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1666" y="5124963"/>
            <a:ext cx="1993418" cy="125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74314"/>
      </p:ext>
    </p:extLst>
  </p:cSld>
  <p:clrMapOvr>
    <a:masterClrMapping/>
  </p:clrMapOvr>
</p:sld>
</file>

<file path=ppt/theme/theme1.xml><?xml version="1.0" encoding="utf-8"?>
<a:theme xmlns:a="http://schemas.openxmlformats.org/drawingml/2006/main" name="New_Simple01">
  <a:themeElements>
    <a:clrScheme name="New_Simple01">
      <a:dk1>
        <a:sysClr val="windowText" lastClr="000000"/>
      </a:dk1>
      <a:lt1>
        <a:sysClr val="window" lastClr="FFFFFF"/>
      </a:lt1>
      <a:dk2>
        <a:srgbClr val="562B71"/>
      </a:dk2>
      <a:lt2>
        <a:srgbClr val="DFF0F7"/>
      </a:lt2>
      <a:accent1>
        <a:srgbClr val="6BA2DF"/>
      </a:accent1>
      <a:accent2>
        <a:srgbClr val="C0504D"/>
      </a:accent2>
      <a:accent3>
        <a:srgbClr val="9BBB59"/>
      </a:accent3>
      <a:accent4>
        <a:srgbClr val="8064A2"/>
      </a:accent4>
      <a:accent5>
        <a:srgbClr val="AA5E74"/>
      </a:accent5>
      <a:accent6>
        <a:srgbClr val="EF9031"/>
      </a:accent6>
      <a:hlink>
        <a:srgbClr val="FF0000"/>
      </a:hlink>
      <a:folHlink>
        <a:srgbClr val="92D050"/>
      </a:folHlink>
    </a:clrScheme>
    <a:fontScheme name="New_Simple01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맑은 고딕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New_Simple01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hade val="100000"/>
                <a:satMod val="165000"/>
              </a:schemeClr>
            </a:gs>
            <a:gs pos="55000">
              <a:schemeClr val="phClr">
                <a:tint val="83000"/>
                <a:shade val="100000"/>
                <a:satMod val="155000"/>
              </a:schemeClr>
            </a:gs>
            <a:gs pos="100000">
              <a:schemeClr val="phClr">
                <a:shade val="85000"/>
                <a:satMod val="100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20040000"/>
            </a:lightRig>
          </a:scene3d>
          <a:sp3d contourW="12700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hueMod val="105000"/>
                <a:satMod val="250000"/>
              </a:schemeClr>
            </a:gs>
            <a:gs pos="100000">
              <a:schemeClr val="phClr">
                <a:tint val="95000"/>
                <a:shade val="100000"/>
                <a:satMod val="200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4000"/>
                <a:satMod val="200000"/>
              </a:schemeClr>
            </a:gs>
            <a:gs pos="100000">
              <a:schemeClr val="phClr">
                <a:shade val="70000"/>
                <a:satMod val="200000"/>
              </a:schemeClr>
            </a:gs>
          </a:gsLst>
          <a:path path="circle">
            <a:fillToRect l="40000" r="40000" b="6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심플 테마</Template>
  <TotalTime>93</TotalTime>
  <Words>839</Words>
  <Application>Microsoft Office PowerPoint</Application>
  <PresentationFormat>와이드스크린</PresentationFormat>
  <Paragraphs>161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2" baseType="lpstr">
      <vt:lpstr>굴림</vt:lpstr>
      <vt:lpstr>맑은 고딕</vt:lpstr>
      <vt:lpstr>Arial</vt:lpstr>
      <vt:lpstr>Arial Black</vt:lpstr>
      <vt:lpstr>Tw Cen MT</vt:lpstr>
      <vt:lpstr>Wingdings</vt:lpstr>
      <vt:lpstr>Wingdings 3</vt:lpstr>
      <vt:lpstr>New_Simple01</vt:lpstr>
      <vt:lpstr>Office 테마</vt:lpstr>
      <vt:lpstr>1_Office 테마</vt:lpstr>
      <vt:lpstr>제1장 C프로그램 시작하기</vt:lpstr>
      <vt:lpstr>순서</vt:lpstr>
      <vt:lpstr>프로그램과 프로그래밍의 구분</vt:lpstr>
      <vt:lpstr>프로그램 언어의 종류</vt:lpstr>
      <vt:lpstr>C 언어의 유래</vt:lpstr>
      <vt:lpstr>C언어의 특징</vt:lpstr>
      <vt:lpstr>컴파일과 링크의 구분</vt:lpstr>
      <vt:lpstr>컴파일과 링크의 구분</vt:lpstr>
      <vt:lpstr>컴파일러의 종류</vt:lpstr>
      <vt:lpstr>비주얼 스튜디오 설치</vt:lpstr>
      <vt:lpstr>비주얼 스튜디오 설치</vt:lpstr>
      <vt:lpstr>비주얼 스튜디오 설치</vt:lpstr>
      <vt:lpstr>비주얼 스튜디오 설치</vt:lpstr>
      <vt:lpstr>비주얼 스튜디오 설치</vt:lpstr>
      <vt:lpstr>비주얼 스튜디오 설치 및 시작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새 프로젝트 만들기</vt:lpstr>
      <vt:lpstr>솔루션 닫기</vt:lpstr>
      <vt:lpstr>프로젝트 불러오기</vt:lpstr>
      <vt:lpstr>프로젝트 불러오기</vt:lpstr>
      <vt:lpstr>프로젝트 불러오기</vt:lpstr>
      <vt:lpstr>수행 과제(1)</vt:lpstr>
      <vt:lpstr>PPT 파일에 복사할 화면 형식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제1장 C프로그램 시작하기</dc:title>
  <dc:creator>hallym</dc:creator>
  <cp:lastModifiedBy>hallym</cp:lastModifiedBy>
  <cp:revision>33</cp:revision>
  <dcterms:created xsi:type="dcterms:W3CDTF">2020-03-12T07:05:33Z</dcterms:created>
  <dcterms:modified xsi:type="dcterms:W3CDTF">2020-03-12T12:17:16Z</dcterms:modified>
</cp:coreProperties>
</file>